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embeddedFontLst>
    <p:embeddedFont>
      <p:font typeface="Play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iQo6dC2ELr2lRIXv07Qr4E1esJ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210A1F-7B20-4779-8EA1-DE72493CBC04}">
  <a:tblStyle styleId="{D2210A1F-7B20-4779-8EA1-DE72493CBC0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lay-bold.fntdata"/><Relationship Id="rId27" Type="http://schemas.openxmlformats.org/officeDocument/2006/relationships/font" Target="fonts/Pl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2d19291d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362d19291df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2d253ff01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62d253ff01_2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2d19291df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62d19291df_2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2d253ff01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62d253ff01_2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2d7baa95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62d7baa95d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2d19291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62d19291d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2d19291df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62d19291df_2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2d7baa95d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62d7baa95d_1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2d19291df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62d19291df_2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2d19291df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62d19291df_2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2d19291df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62d19291df_2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2d19291df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362d19291df_2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2d253ff01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62d253ff01_2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2d7baa95d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62d7baa95d_1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2d19291df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62d19291df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2d19291d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62d19291df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2d253ff0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62d253ff01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6767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6767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6767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6767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 rot="5400000">
            <a:off x="3920332" y="-1256507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6767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6767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0" name="Google Shape;4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6767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6767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6767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6767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6767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11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24.jpg"/><Relationship Id="rId5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.jpg"/><Relationship Id="rId5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21.png"/><Relationship Id="rId5" Type="http://schemas.openxmlformats.org/officeDocument/2006/relationships/image" Target="../media/image6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21.png"/><Relationship Id="rId5" Type="http://schemas.openxmlformats.org/officeDocument/2006/relationships/image" Target="../media/image6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2d19291df_2_1"/>
          <p:cNvSpPr txBox="1"/>
          <p:nvPr/>
        </p:nvSpPr>
        <p:spPr>
          <a:xfrm>
            <a:off x="838200" y="1284287"/>
            <a:ext cx="94536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Instruções para a apresentação</a:t>
            </a:r>
            <a:endParaRPr/>
          </a:p>
        </p:txBody>
      </p:sp>
      <p:sp>
        <p:nvSpPr>
          <p:cNvPr id="85" name="Google Shape;85;g362d19291df_2_1"/>
          <p:cNvSpPr txBox="1"/>
          <p:nvPr/>
        </p:nvSpPr>
        <p:spPr>
          <a:xfrm>
            <a:off x="838200" y="2344719"/>
            <a:ext cx="9563100" cy="3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Deixe claro o objetivo. Apresente exemplos de resultados de cada etapa do projeto e avaliações quantitativas e qualitativas.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Domine o assunto! Os detalhes técnicos devem ser apresentados de maneira clara e fluente.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Apresente exemplos e resultados claros.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Slides com muito texto não ajudam. Utilize bullets e figuras. Não produza slides nos robôs (IAs), pense e elabore-os você mesmo!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Demonstração: projeto rodando e resultados sendo gerados durante a demonstração.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Duração máxima: 20 minutos (incluindo explicação com slides e demonstração do projeto funcionando).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2d253ff01_2_29"/>
          <p:cNvSpPr txBox="1"/>
          <p:nvPr/>
        </p:nvSpPr>
        <p:spPr>
          <a:xfrm>
            <a:off x="1958550" y="998537"/>
            <a:ext cx="94536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61" name="Google Shape;161;g362d253ff01_2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4625" y="1213037"/>
            <a:ext cx="3568100" cy="36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362d253ff01_2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400" y="1213016"/>
            <a:ext cx="3419475" cy="34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362d253ff01_2_29"/>
          <p:cNvSpPr txBox="1"/>
          <p:nvPr/>
        </p:nvSpPr>
        <p:spPr>
          <a:xfrm>
            <a:off x="1729050" y="4831175"/>
            <a:ext cx="349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Imagem + keypoints originais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4" name="Google Shape;164;g362d253ff01_2_29"/>
          <p:cNvSpPr txBox="1"/>
          <p:nvPr/>
        </p:nvSpPr>
        <p:spPr>
          <a:xfrm>
            <a:off x="6824625" y="4831175"/>
            <a:ext cx="423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Keypoints extraídos dos Heatmaps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2d19291df_2_28"/>
          <p:cNvSpPr txBox="1"/>
          <p:nvPr/>
        </p:nvSpPr>
        <p:spPr>
          <a:xfrm>
            <a:off x="838200" y="1284287"/>
            <a:ext cx="94536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 MobileNetV2</a:t>
            </a:r>
            <a:endParaRPr/>
          </a:p>
        </p:txBody>
      </p:sp>
      <p:sp>
        <p:nvSpPr>
          <p:cNvPr id="170" name="Google Shape;170;g362d19291df_2_28"/>
          <p:cNvSpPr txBox="1"/>
          <p:nvPr/>
        </p:nvSpPr>
        <p:spPr>
          <a:xfrm>
            <a:off x="838200" y="2344725"/>
            <a:ext cx="70365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Projetada para dispositivos com recursos computacionais limitados, como smartphones e sistemas embarcados;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tilizada como backbone, ou seja, como extratora de características visuais da imagem de entrada;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Duas inovações: Depthwise Separable Conv e Inverted Residuals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Acessível pelo Keras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2d253ff01_2_36"/>
          <p:cNvSpPr txBox="1"/>
          <p:nvPr/>
        </p:nvSpPr>
        <p:spPr>
          <a:xfrm>
            <a:off x="931200" y="837812"/>
            <a:ext cx="94536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MobileNetV2: Depthwise Separable Convolution</a:t>
            </a:r>
            <a:endParaRPr/>
          </a:p>
        </p:txBody>
      </p:sp>
      <p:sp>
        <p:nvSpPr>
          <p:cNvPr id="176" name="Google Shape;176;g362d253ff01_2_36"/>
          <p:cNvSpPr txBox="1"/>
          <p:nvPr/>
        </p:nvSpPr>
        <p:spPr>
          <a:xfrm>
            <a:off x="838200" y="2344725"/>
            <a:ext cx="65736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Separa a convolução em duas etapas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Primeiro aplica um filtro para cada canal individualmente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Finalmente faz uma convolução 1x1 para combinar as features dos canais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Utiliza muito menos parâmetros que uma convolução 2D normal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362d253ff01_2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6825" y="1663808"/>
            <a:ext cx="2973000" cy="21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362d253ff01_2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9475" y="3816675"/>
            <a:ext cx="3400350" cy="23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2d7baa95d_1_10"/>
          <p:cNvSpPr txBox="1"/>
          <p:nvPr/>
        </p:nvSpPr>
        <p:spPr>
          <a:xfrm>
            <a:off x="931200" y="837812"/>
            <a:ext cx="94536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MobileNetV2: </a:t>
            </a: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Inverted residual block</a:t>
            </a:r>
            <a:endParaRPr/>
          </a:p>
        </p:txBody>
      </p:sp>
      <p:sp>
        <p:nvSpPr>
          <p:cNvPr id="184" name="Google Shape;184;g362d7baa95d_1_10"/>
          <p:cNvSpPr txBox="1"/>
          <p:nvPr/>
        </p:nvSpPr>
        <p:spPr>
          <a:xfrm>
            <a:off x="931200" y="1676425"/>
            <a:ext cx="65736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Diferentemente do ResNet, que contrai e depois expande as dimensões, o bloco invertido expande primeiro e depois projeta de volta para uma dimensão menor.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362d7baa95d_1_10"/>
          <p:cNvSpPr txBox="1"/>
          <p:nvPr/>
        </p:nvSpPr>
        <p:spPr>
          <a:xfrm>
            <a:off x="296088" y="3196650"/>
            <a:ext cx="115998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Entrada → Expansão (1×1) → Depthwise conv (3×3) → Projeção (1×1) → Atalho (se possível)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86" name="Google Shape;186;g362d7baa95d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581" y="4172087"/>
            <a:ext cx="8340844" cy="23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2d19291df_0_0"/>
          <p:cNvSpPr txBox="1"/>
          <p:nvPr/>
        </p:nvSpPr>
        <p:spPr>
          <a:xfrm>
            <a:off x="3338400" y="460787"/>
            <a:ext cx="94536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Arquitetura da Rede</a:t>
            </a:r>
            <a:endParaRPr/>
          </a:p>
        </p:txBody>
      </p:sp>
      <p:pic>
        <p:nvPicPr>
          <p:cNvPr id="192" name="Google Shape;192;g362d19291d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5900" y="1224025"/>
            <a:ext cx="7473751" cy="47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2d19291df_2_36"/>
          <p:cNvSpPr txBox="1"/>
          <p:nvPr/>
        </p:nvSpPr>
        <p:spPr>
          <a:xfrm>
            <a:off x="838200" y="1284287"/>
            <a:ext cx="43275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reinamento do Modelo</a:t>
            </a:r>
            <a:endParaRPr/>
          </a:p>
        </p:txBody>
      </p:sp>
      <p:sp>
        <p:nvSpPr>
          <p:cNvPr id="198" name="Google Shape;198;g362d19291df_2_36"/>
          <p:cNvSpPr txBox="1"/>
          <p:nvPr/>
        </p:nvSpPr>
        <p:spPr>
          <a:xfrm>
            <a:off x="919162" y="2829550"/>
            <a:ext cx="51627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Total de 20 épocas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Batches de 12 imagens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Três datasets: treino, validação e teste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85% para treino, 10% para validação e 5% para teste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g362d19291df_2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1850" y="1356399"/>
            <a:ext cx="5834000" cy="4464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2d7baa95d_1_27"/>
          <p:cNvSpPr txBox="1"/>
          <p:nvPr/>
        </p:nvSpPr>
        <p:spPr>
          <a:xfrm>
            <a:off x="1029150" y="488712"/>
            <a:ext cx="43275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reinamento do Modelo</a:t>
            </a:r>
            <a:endParaRPr/>
          </a:p>
        </p:txBody>
      </p:sp>
      <p:pic>
        <p:nvPicPr>
          <p:cNvPr id="205" name="Google Shape;205;g362d7baa95d_1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0350" y="1771037"/>
            <a:ext cx="5415350" cy="40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62d7baa95d_1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550" y="1704812"/>
            <a:ext cx="6064587" cy="39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62d7baa95d_1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400" y="5738886"/>
            <a:ext cx="1843597" cy="711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2d19291df_2_42"/>
          <p:cNvSpPr txBox="1"/>
          <p:nvPr/>
        </p:nvSpPr>
        <p:spPr>
          <a:xfrm>
            <a:off x="1121700" y="420287"/>
            <a:ext cx="43275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da Rede</a:t>
            </a:r>
            <a:endParaRPr/>
          </a:p>
        </p:txBody>
      </p:sp>
      <p:pic>
        <p:nvPicPr>
          <p:cNvPr id="213" name="Google Shape;213;g362d19291df_2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700" y="1660775"/>
            <a:ext cx="3766225" cy="3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362d19291df_2_42"/>
          <p:cNvSpPr txBox="1"/>
          <p:nvPr/>
        </p:nvSpPr>
        <p:spPr>
          <a:xfrm>
            <a:off x="1257000" y="5538900"/>
            <a:ext cx="349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Images escolhidas do dataset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215" name="Google Shape;215;g362d19291df_2_42"/>
          <p:cNvGrpSpPr/>
          <p:nvPr/>
        </p:nvGrpSpPr>
        <p:grpSpPr>
          <a:xfrm>
            <a:off x="5647372" y="1505129"/>
            <a:ext cx="6061698" cy="3847740"/>
            <a:chOff x="6203400" y="1277450"/>
            <a:chExt cx="5521175" cy="3677825"/>
          </a:xfrm>
        </p:grpSpPr>
        <p:pic>
          <p:nvPicPr>
            <p:cNvPr id="216" name="Google Shape;216;g362d19291df_2_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03400" y="1284613"/>
              <a:ext cx="3364625" cy="177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g362d19291df_2_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59949" y="1277450"/>
              <a:ext cx="3364625" cy="1793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g362d19291df_2_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61449" y="3119950"/>
              <a:ext cx="3387007" cy="1835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g362d19291df_2_4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59950" y="3119950"/>
              <a:ext cx="3364625" cy="18028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g362d19291df_2_42"/>
          <p:cNvSpPr txBox="1"/>
          <p:nvPr/>
        </p:nvSpPr>
        <p:spPr>
          <a:xfrm>
            <a:off x="6230700" y="5427000"/>
            <a:ext cx="349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Resultados do Treinamento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62d19291df_2_48"/>
          <p:cNvSpPr txBox="1"/>
          <p:nvPr/>
        </p:nvSpPr>
        <p:spPr>
          <a:xfrm>
            <a:off x="838200" y="946787"/>
            <a:ext cx="94536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Demonstração com imagens da internet</a:t>
            </a:r>
            <a:endParaRPr/>
          </a:p>
        </p:txBody>
      </p:sp>
      <p:sp>
        <p:nvSpPr>
          <p:cNvPr id="226" name="Google Shape;226;g362d19291df_2_48"/>
          <p:cNvSpPr txBox="1"/>
          <p:nvPr/>
        </p:nvSpPr>
        <p:spPr>
          <a:xfrm>
            <a:off x="767550" y="2079050"/>
            <a:ext cx="31293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Demonstração ao vivo do Modelo</a:t>
            </a:r>
            <a:endParaRPr sz="2200"/>
          </a:p>
        </p:txBody>
      </p:sp>
      <p:pic>
        <p:nvPicPr>
          <p:cNvPr id="227" name="Google Shape;227;g362d19291df_2_48" title="usain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9150" y="2714575"/>
            <a:ext cx="2507900" cy="30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362d19291df_2_48" title="mbap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0025" y="3494225"/>
            <a:ext cx="3242963" cy="21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2d19291df_2_53"/>
          <p:cNvSpPr txBox="1"/>
          <p:nvPr/>
        </p:nvSpPr>
        <p:spPr>
          <a:xfrm>
            <a:off x="3195824" y="3727862"/>
            <a:ext cx="50229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000"/>
              <a:buFont typeface="Calibri"/>
              <a:buNone/>
            </a:pPr>
            <a:r>
              <a:rPr b="1" lang="en-US" sz="20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mauroj@alunos.utfpr.edu.br</a:t>
            </a:r>
            <a:endParaRPr b="1" sz="20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000"/>
              <a:buFont typeface="Calibri"/>
              <a:buNone/>
            </a:pPr>
            <a:r>
              <a:rPr b="1" lang="en-US" sz="20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pedror</a:t>
            </a:r>
            <a:r>
              <a:rPr b="1" i="0" lang="en-US" sz="2000" u="none" cap="none" strike="noStrike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@alunos.utfpr.edu.br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g362d19291df_2_53"/>
          <p:cNvGrpSpPr/>
          <p:nvPr/>
        </p:nvGrpSpPr>
        <p:grpSpPr>
          <a:xfrm>
            <a:off x="2820938" y="4956170"/>
            <a:ext cx="6548337" cy="1487484"/>
            <a:chOff x="3212281" y="4956068"/>
            <a:chExt cx="6548337" cy="1487782"/>
          </a:xfrm>
        </p:grpSpPr>
        <p:sp>
          <p:nvSpPr>
            <p:cNvPr id="235" name="Google Shape;235;g362d19291df_2_53"/>
            <p:cNvSpPr txBox="1"/>
            <p:nvPr/>
          </p:nvSpPr>
          <p:spPr>
            <a:xfrm>
              <a:off x="3212281" y="5326434"/>
              <a:ext cx="3368100" cy="9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529"/>
                </a:buClr>
                <a:buSzPts val="1400"/>
                <a:buFont typeface="Calibri"/>
                <a:buNone/>
              </a:pPr>
              <a:r>
                <a:rPr b="0" i="0" lang="en-US" sz="1400" u="none">
                  <a:solidFill>
                    <a:srgbClr val="212529"/>
                  </a:solidFill>
                  <a:latin typeface="Calibri"/>
                  <a:ea typeface="Calibri"/>
                  <a:cs typeface="Calibri"/>
                  <a:sym typeface="Calibri"/>
                </a:rPr>
                <a:t>Av. Sete de Setembro, 3165 Rebouças</a:t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r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12529"/>
                </a:buClr>
                <a:buSzPts val="1400"/>
                <a:buFont typeface="Calibri"/>
                <a:buNone/>
              </a:pPr>
              <a:r>
                <a:rPr b="0" i="0" lang="en-US" sz="1400" u="none">
                  <a:solidFill>
                    <a:srgbClr val="212529"/>
                  </a:solidFill>
                  <a:latin typeface="Calibri"/>
                  <a:ea typeface="Calibri"/>
                  <a:cs typeface="Calibri"/>
                  <a:sym typeface="Calibri"/>
                </a:rPr>
                <a:t>80230-901 Curitiba PR Brasil</a:t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r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12529"/>
                </a:buClr>
                <a:buSzPts val="1400"/>
                <a:buFont typeface="Calibri"/>
                <a:buNone/>
              </a:pPr>
              <a:r>
                <a:rPr b="0" i="0" lang="en-US" sz="1400" u="none">
                  <a:solidFill>
                    <a:srgbClr val="212529"/>
                  </a:solidFill>
                  <a:latin typeface="Calibri"/>
                  <a:ea typeface="Calibri"/>
                  <a:cs typeface="Calibri"/>
                  <a:sym typeface="Calibri"/>
                </a:rPr>
                <a:t>+55 (41) 3310-4545</a:t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ogotipo&#10;&#10;Descrição gerada automaticamente" id="236" name="Google Shape;236;g362d19291df_2_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2592" y="4956068"/>
              <a:ext cx="3058026" cy="14877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" name="Google Shape;237;g362d19291df_2_53"/>
          <p:cNvSpPr txBox="1"/>
          <p:nvPr>
            <p:ph type="ctrTitle"/>
          </p:nvPr>
        </p:nvSpPr>
        <p:spPr>
          <a:xfrm>
            <a:off x="1259550" y="2059125"/>
            <a:ext cx="9144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Obrigado pela Atenção!!</a:t>
            </a:r>
            <a:endParaRPr b="1" sz="4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1259550" y="2059125"/>
            <a:ext cx="9144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ose Estimation com MobileNetV2</a:t>
            </a:r>
            <a:endParaRPr b="1" sz="4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580800" y="4642210"/>
            <a:ext cx="9144000" cy="22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/>
              <a:t>Alunos</a:t>
            </a:r>
            <a:r>
              <a:rPr lang="en-US" sz="2000"/>
              <a:t>: Mauro Giovani Bucco Junior</a:t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/>
              <a:t>             Pedro Antonio Guapo da Rocha</a:t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/>
              <a:t>Professor: Gustavo Benvenutti Borba</a:t>
            </a:r>
            <a:endParaRPr sz="2000"/>
          </a:p>
        </p:txBody>
      </p:sp>
      <p:sp>
        <p:nvSpPr>
          <p:cNvPr id="92" name="Google Shape;92;p1"/>
          <p:cNvSpPr txBox="1"/>
          <p:nvPr>
            <p:ph idx="1" type="subTitle"/>
          </p:nvPr>
        </p:nvSpPr>
        <p:spPr>
          <a:xfrm>
            <a:off x="1259550" y="3023202"/>
            <a:ext cx="91440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ELTD5-S11 Visão Computacional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"/>
          <p:cNvSpPr txBox="1"/>
          <p:nvPr/>
        </p:nvSpPr>
        <p:spPr>
          <a:xfrm>
            <a:off x="838200" y="1284287"/>
            <a:ext cx="9956800" cy="6143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Título, font </a:t>
            </a: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calibri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tamanho 32, preto, bold</a:t>
            </a:r>
            <a:endParaRPr/>
          </a:p>
        </p:txBody>
      </p:sp>
      <p:sp>
        <p:nvSpPr>
          <p:cNvPr id="243" name="Google Shape;243;p4"/>
          <p:cNvSpPr txBox="1"/>
          <p:nvPr/>
        </p:nvSpPr>
        <p:spPr>
          <a:xfrm>
            <a:off x="841375" y="2092325"/>
            <a:ext cx="7874000" cy="39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Calibri"/>
              <a:buNone/>
            </a:pPr>
            <a:r>
              <a:rPr b="0" i="0" lang="en-US" sz="2200" u="none" cap="none" strike="noStrike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texto, font Calibri, tamanho 22, preto, regular.</a:t>
            </a:r>
            <a:endParaRPr/>
          </a:p>
        </p:txBody>
      </p:sp>
      <p:graphicFrame>
        <p:nvGraphicFramePr>
          <p:cNvPr id="244" name="Google Shape;244;p4"/>
          <p:cNvGraphicFramePr/>
          <p:nvPr/>
        </p:nvGraphicFramePr>
        <p:xfrm>
          <a:off x="919162" y="286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{D2210A1F-7B20-4779-8EA1-DE72493CBC04}</a:tableStyleId>
              </a:tblPr>
              <a:tblGrid>
                <a:gridCol w="2193925"/>
                <a:gridCol w="2195500"/>
                <a:gridCol w="2193925"/>
                <a:gridCol w="2193925"/>
              </a:tblGrid>
              <a:tr h="579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Calibri, branco, 16pt, bold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0" i="0" lang="en-US" sz="14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Calibri, preto, 14 pt, regular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ódigo QR&#10;&#10;Descrição gerada automaticamente" id="249" name="Google Shape;24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4925" y="1250950"/>
            <a:ext cx="1957387" cy="217963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"/>
          <p:cNvSpPr txBox="1"/>
          <p:nvPr/>
        </p:nvSpPr>
        <p:spPr>
          <a:xfrm>
            <a:off x="3582987" y="3948112"/>
            <a:ext cx="502285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Departamento/servidor@utfpr.edu.br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5"/>
          <p:cNvGrpSpPr/>
          <p:nvPr/>
        </p:nvGrpSpPr>
        <p:grpSpPr>
          <a:xfrm>
            <a:off x="2820987" y="4956175"/>
            <a:ext cx="6548437" cy="1487487"/>
            <a:chOff x="3212281" y="4956068"/>
            <a:chExt cx="6548338" cy="1487783"/>
          </a:xfrm>
        </p:grpSpPr>
        <p:sp>
          <p:nvSpPr>
            <p:cNvPr id="252" name="Google Shape;252;p5"/>
            <p:cNvSpPr txBox="1"/>
            <p:nvPr/>
          </p:nvSpPr>
          <p:spPr>
            <a:xfrm>
              <a:off x="3212281" y="5326434"/>
              <a:ext cx="3368091" cy="9950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529"/>
                </a:buClr>
                <a:buSzPts val="1400"/>
                <a:buFont typeface="Calibri"/>
                <a:buNone/>
              </a:pPr>
              <a:r>
                <a:rPr b="0" i="0" lang="en-US" sz="1400" u="none">
                  <a:solidFill>
                    <a:srgbClr val="212529"/>
                  </a:solidFill>
                  <a:latin typeface="Calibri"/>
                  <a:ea typeface="Calibri"/>
                  <a:cs typeface="Calibri"/>
                  <a:sym typeface="Calibri"/>
                </a:rPr>
                <a:t>Av. Sete de Setembro, 3165 Rebouças</a:t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r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12529"/>
                </a:buClr>
                <a:buSzPts val="1400"/>
                <a:buFont typeface="Calibri"/>
                <a:buNone/>
              </a:pPr>
              <a:r>
                <a:rPr b="0" i="0" lang="en-US" sz="1400" u="none">
                  <a:solidFill>
                    <a:srgbClr val="212529"/>
                  </a:solidFill>
                  <a:latin typeface="Calibri"/>
                  <a:ea typeface="Calibri"/>
                  <a:cs typeface="Calibri"/>
                  <a:sym typeface="Calibri"/>
                </a:rPr>
                <a:t>80230-901 Curitiba PR Brasil</a:t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r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12529"/>
                </a:buClr>
                <a:buSzPts val="1400"/>
                <a:buFont typeface="Calibri"/>
                <a:buNone/>
              </a:pPr>
              <a:r>
                <a:rPr b="0" i="0" lang="en-US" sz="1400" u="none">
                  <a:solidFill>
                    <a:srgbClr val="212529"/>
                  </a:solidFill>
                  <a:latin typeface="Calibri"/>
                  <a:ea typeface="Calibri"/>
                  <a:cs typeface="Calibri"/>
                  <a:sym typeface="Calibri"/>
                </a:rPr>
                <a:t>+55 (41) 3310-4545</a:t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ogotipo&#10;&#10;Descrição gerada automaticamente" id="253" name="Google Shape;253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02592" y="4956068"/>
              <a:ext cx="3058027" cy="148778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/>
        </p:nvSpPr>
        <p:spPr>
          <a:xfrm>
            <a:off x="838200" y="1284287"/>
            <a:ext cx="9453562" cy="6683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Sumário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838200" y="2344719"/>
            <a:ext cx="9563100" cy="3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Dataset LSP (Leed Sports Pose)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Heatmaps com os Keypoints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Backbone MobileNetV2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Arquitetura da Rede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Treinamento do Modelo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Resultados da Rede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Demonstração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2d19291df_2_17"/>
          <p:cNvSpPr txBox="1"/>
          <p:nvPr/>
        </p:nvSpPr>
        <p:spPr>
          <a:xfrm>
            <a:off x="838200" y="1284287"/>
            <a:ext cx="43275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/>
          </a:p>
        </p:txBody>
      </p:sp>
      <p:pic>
        <p:nvPicPr>
          <p:cNvPr id="104" name="Google Shape;104;g362d19291df_2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6625" y="1818400"/>
            <a:ext cx="1171575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362d19291df_2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34900" y="1818400"/>
            <a:ext cx="118110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362d19291df_2_17"/>
          <p:cNvSpPr txBox="1"/>
          <p:nvPr/>
        </p:nvSpPr>
        <p:spPr>
          <a:xfrm>
            <a:off x="919162" y="2559050"/>
            <a:ext cx="51627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42900" marR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Detecção de pontos-chave, a posição das posições dos pontos anatômicos de uma pessoa; 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4290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Os pontos-chave são determinados em uma imagem a partir das coordenadas (x,y);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4290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Backbone: MobileNetV2, com pesos pré treinados no dataset ImageNet.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2d253ff01_2_21"/>
          <p:cNvSpPr txBox="1"/>
          <p:nvPr/>
        </p:nvSpPr>
        <p:spPr>
          <a:xfrm>
            <a:off x="838200" y="1284287"/>
            <a:ext cx="43275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/>
          </a:p>
        </p:txBody>
      </p:sp>
      <p:sp>
        <p:nvSpPr>
          <p:cNvPr id="112" name="Google Shape;112;g362d253ff01_2_21"/>
          <p:cNvSpPr txBox="1"/>
          <p:nvPr/>
        </p:nvSpPr>
        <p:spPr>
          <a:xfrm>
            <a:off x="722700" y="2630475"/>
            <a:ext cx="51792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Transfer learning, treinar apenas as últimas camadas;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4290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Entrada da rede: Imagem 256x256x3;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4290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Utilizar heatmaps ao invés de coordenadas;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4290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Saída: Filtros Heatmaps 64x64x14.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" name="Google Shape;113;g362d253ff01_2_21"/>
          <p:cNvGrpSpPr/>
          <p:nvPr/>
        </p:nvGrpSpPr>
        <p:grpSpPr>
          <a:xfrm>
            <a:off x="6029169" y="1727679"/>
            <a:ext cx="5636691" cy="3675985"/>
            <a:chOff x="4390250" y="370325"/>
            <a:chExt cx="7543752" cy="5173800"/>
          </a:xfrm>
        </p:grpSpPr>
        <p:pic>
          <p:nvPicPr>
            <p:cNvPr id="114" name="Google Shape;114;g362d253ff01_2_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90250" y="370325"/>
              <a:ext cx="7543752" cy="5153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g362d253ff01_2_21"/>
            <p:cNvSpPr/>
            <p:nvPr/>
          </p:nvSpPr>
          <p:spPr>
            <a:xfrm>
              <a:off x="4469675" y="3462425"/>
              <a:ext cx="1448100" cy="202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6" name="Google Shape;116;g362d253ff01_2_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34870" y="3295602"/>
              <a:ext cx="1282889" cy="1295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g362d253ff01_2_21"/>
            <p:cNvSpPr txBox="1"/>
            <p:nvPr/>
          </p:nvSpPr>
          <p:spPr>
            <a:xfrm>
              <a:off x="4714450" y="4591025"/>
              <a:ext cx="5747400" cy="9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</a:rPr>
                <a:t>LSP</a:t>
              </a:r>
              <a:br>
                <a:rPr lang="en-US" sz="1600">
                  <a:solidFill>
                    <a:schemeClr val="dk1"/>
                  </a:solidFill>
                </a:rPr>
              </a:br>
              <a:r>
                <a:rPr lang="en-US" sz="1600">
                  <a:solidFill>
                    <a:schemeClr val="dk1"/>
                  </a:solidFill>
                </a:rPr>
                <a:t>Dataset</a:t>
              </a: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118" name="Google Shape;118;g362d253ff01_2_21"/>
            <p:cNvSpPr/>
            <p:nvPr/>
          </p:nvSpPr>
          <p:spPr>
            <a:xfrm>
              <a:off x="11025350" y="3812475"/>
              <a:ext cx="763800" cy="5727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362d253ff01_2_21"/>
            <p:cNvSpPr/>
            <p:nvPr/>
          </p:nvSpPr>
          <p:spPr>
            <a:xfrm>
              <a:off x="10906351" y="2949683"/>
              <a:ext cx="1027500" cy="2379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0" name="Google Shape;120;g362d253ff01_2_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400000">
              <a:off x="10334250" y="3529084"/>
              <a:ext cx="2146000" cy="582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2d7baa95d_1_45"/>
          <p:cNvSpPr txBox="1"/>
          <p:nvPr/>
        </p:nvSpPr>
        <p:spPr>
          <a:xfrm>
            <a:off x="838200" y="1284287"/>
            <a:ext cx="43275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/>
          </a:p>
        </p:txBody>
      </p:sp>
      <p:sp>
        <p:nvSpPr>
          <p:cNvPr id="126" name="Google Shape;126;g362d7baa95d_1_45"/>
          <p:cNvSpPr txBox="1"/>
          <p:nvPr/>
        </p:nvSpPr>
        <p:spPr>
          <a:xfrm>
            <a:off x="722700" y="2630475"/>
            <a:ext cx="51792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Transfer learning, treinar apenas as últimas camadas;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4290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Entrada da rede: Imagem 256x256x3;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4290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Utilizar heatmaps ao invés de coordenadas;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4290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Saída: Filtros Heatmaps 64x64x14.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" name="Google Shape;127;g362d7baa95d_1_45"/>
          <p:cNvGrpSpPr/>
          <p:nvPr/>
        </p:nvGrpSpPr>
        <p:grpSpPr>
          <a:xfrm>
            <a:off x="817004" y="-82"/>
            <a:ext cx="10558086" cy="6858141"/>
            <a:chOff x="6029169" y="1727679"/>
            <a:chExt cx="5636691" cy="3661385"/>
          </a:xfrm>
        </p:grpSpPr>
        <p:pic>
          <p:nvPicPr>
            <p:cNvPr id="128" name="Google Shape;128;g362d7baa95d_1_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29169" y="1727679"/>
              <a:ext cx="5636691" cy="3661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g362d7baa95d_1_45"/>
            <p:cNvSpPr/>
            <p:nvPr/>
          </p:nvSpPr>
          <p:spPr>
            <a:xfrm>
              <a:off x="6088515" y="3924616"/>
              <a:ext cx="1082020" cy="14357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0" name="Google Shape;130;g362d7baa95d_1_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11949" y="3806088"/>
              <a:ext cx="958575" cy="92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g362d7baa95d_1_45"/>
            <p:cNvSpPr txBox="1"/>
            <p:nvPr/>
          </p:nvSpPr>
          <p:spPr>
            <a:xfrm>
              <a:off x="6271411" y="4726486"/>
              <a:ext cx="4294500" cy="3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</a:rPr>
                <a:t>LSP</a:t>
              </a:r>
              <a:br>
                <a:rPr lang="en-US" sz="1600">
                  <a:solidFill>
                    <a:schemeClr val="dk1"/>
                  </a:solidFill>
                </a:rPr>
              </a:br>
              <a:r>
                <a:rPr lang="en-US" sz="1600">
                  <a:solidFill>
                    <a:schemeClr val="dk1"/>
                  </a:solidFill>
                </a:rPr>
                <a:t>Dataset</a:t>
              </a: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132" name="Google Shape;132;g362d7baa95d_1_45"/>
            <p:cNvSpPr/>
            <p:nvPr/>
          </p:nvSpPr>
          <p:spPr>
            <a:xfrm>
              <a:off x="10986916" y="4173326"/>
              <a:ext cx="570711" cy="406903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g362d7baa95d_1_45"/>
            <p:cNvSpPr/>
            <p:nvPr/>
          </p:nvSpPr>
          <p:spPr>
            <a:xfrm>
              <a:off x="10898000" y="3560312"/>
              <a:ext cx="767748" cy="16907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4" name="Google Shape;134;g362d7baa95d_1_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400000">
              <a:off x="10509905" y="3961291"/>
              <a:ext cx="1524733" cy="435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2d19291df_2_11"/>
          <p:cNvSpPr txBox="1"/>
          <p:nvPr/>
        </p:nvSpPr>
        <p:spPr>
          <a:xfrm>
            <a:off x="838200" y="1284280"/>
            <a:ext cx="4327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LSP - Leep Sports Pose</a:t>
            </a:r>
            <a:endParaRPr/>
          </a:p>
        </p:txBody>
      </p:sp>
      <p:sp>
        <p:nvSpPr>
          <p:cNvPr id="140" name="Google Shape;140;g362d19291df_2_11"/>
          <p:cNvSpPr txBox="1"/>
          <p:nvPr/>
        </p:nvSpPr>
        <p:spPr>
          <a:xfrm>
            <a:off x="725237" y="2288063"/>
            <a:ext cx="51627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42900" marR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Imagens de pessoas praticando esportes;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4290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Um total de 2000 imagens;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4290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Contém 14 pontos-chave (keypoints), expressos em coordenadas absolutas da imagem;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4290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É necessário </a:t>
            </a: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pré processar</a:t>
            </a: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 as imagens e os heatmaps para o formato desejado.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362d19291df_2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062" y="1782300"/>
            <a:ext cx="5999262" cy="2999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2d19291df_2_6"/>
          <p:cNvSpPr txBox="1"/>
          <p:nvPr/>
        </p:nvSpPr>
        <p:spPr>
          <a:xfrm>
            <a:off x="1958550" y="998537"/>
            <a:ext cx="94536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Heatmaps com os keypoints</a:t>
            </a:r>
            <a:endParaRPr/>
          </a:p>
        </p:txBody>
      </p:sp>
      <p:sp>
        <p:nvSpPr>
          <p:cNvPr id="147" name="Google Shape;147;g362d19291df_2_6"/>
          <p:cNvSpPr txBox="1"/>
          <p:nvPr/>
        </p:nvSpPr>
        <p:spPr>
          <a:xfrm>
            <a:off x="919162" y="2559050"/>
            <a:ext cx="51627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Marcação circular gaussiana ao redor do keypoint;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14 heatmaps por imagem;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Melhor para o treinamento da rede;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Geração de </a:t>
            </a:r>
            <a:r>
              <a:rPr lang="en-US" sz="22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Heatmaps 64x64x14.</a:t>
            </a:r>
            <a:endParaRPr sz="22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g362d19291df_2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5814" y="1855301"/>
            <a:ext cx="4316325" cy="35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2d253ff01_2_7"/>
          <p:cNvSpPr txBox="1"/>
          <p:nvPr/>
        </p:nvSpPr>
        <p:spPr>
          <a:xfrm>
            <a:off x="1958550" y="998537"/>
            <a:ext cx="94536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Heatmaps com os keypoints</a:t>
            </a:r>
            <a:endParaRPr/>
          </a:p>
        </p:txBody>
      </p:sp>
      <p:pic>
        <p:nvPicPr>
          <p:cNvPr id="154" name="Google Shape;154;g362d253ff01_2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25" y="2664510"/>
            <a:ext cx="6869400" cy="18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62d253ff01_2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5450" y="1826701"/>
            <a:ext cx="3490925" cy="35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2024-06-25T13:28:00Z</dcterms:created>
  <dc:creator>Katsuk Suemitsu Ofuchi</dc:creator>
</cp:coreProperties>
</file>